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0312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4400" b="1">
                <a:solidFill>
                  <a:srgbClr val="1F2937"/>
                </a:solidFill>
                <a:latin typeface="Malgun Gothic"/>
              </a:rPr>
              <a:t>2026년 국산차 신차 정리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20040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2000" b="0">
                <a:solidFill>
                  <a:srgbClr val="6B7280"/>
                </a:solidFill>
                <a:latin typeface="Malgun Gothic"/>
              </a:rPr>
              <a:t>한국 시장 · 내연기관 / 하이브리드</a:t>
            </a:r>
          </a:p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800" b="0">
                <a:solidFill>
                  <a:srgbClr val="6B7280"/>
                </a:solidFill>
                <a:latin typeface="Malgun Gothic"/>
              </a:rPr>
              <a:t>신모델 + 부분변경(페이스리프트) + 연식변경 포함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58521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00" b="0">
                <a:solidFill>
                  <a:srgbClr val="6B7280"/>
                </a:solidFill>
                <a:latin typeface="Malgun Gothic"/>
              </a:rPr>
              <a:t>기준일 2026-06-07   ·   🆕 신모델   ✨ 부분변경   🔁 연식변경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" y="1965960"/>
            <a:ext cx="2011680" cy="635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000" b="1">
                <a:solidFill>
                  <a:srgbClr val="1F2937"/>
                </a:solidFill>
                <a:latin typeface="Malgun Gothic"/>
              </a:rPr>
              <a:t>⚠️ 먼저, 명칭 혼동 주의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234440"/>
            <a:ext cx="10881360" cy="822960"/>
          </a:xfrm>
          <a:prstGeom prst="rect">
            <a:avLst/>
          </a:prstGeom>
          <a:solidFill>
            <a:srgbClr val="FEF3C7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234440"/>
            <a:ext cx="63500" cy="822960"/>
          </a:xfrm>
          <a:prstGeom prst="rect">
            <a:avLst/>
          </a:prstGeom>
          <a:solidFill>
            <a:srgbClr val="FEF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371600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92400E"/>
                </a:solidFill>
                <a:latin typeface="Malgun Gothic"/>
              </a:rPr>
              <a:t>"2026"이 붙었다고 모두 2026년 출시가 아닙니다. </a:t>
            </a:r>
            <a:r>
              <a:rPr sz="1600" b="1">
                <a:solidFill>
                  <a:srgbClr val="92400E"/>
                </a:solidFill>
                <a:latin typeface="Malgun Gothic"/>
              </a:rPr>
              <a:t>연식변경 명칭과 실제 출시 연도가 다릅니다.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2468880"/>
            <a:ext cx="3931920" cy="68580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24688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1">
                <a:solidFill>
                  <a:srgbClr val="1F2937"/>
                </a:solidFill>
                <a:latin typeface="Malgun Gothic"/>
              </a:rPr>
              <a:t>명칭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468880"/>
            <a:ext cx="3931920" cy="68580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709160" y="24688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1">
                <a:solidFill>
                  <a:srgbClr val="1F2937"/>
                </a:solidFill>
                <a:latin typeface="Malgun Gothic"/>
              </a:rPr>
              <a:t>정체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03920" y="2468880"/>
            <a:ext cx="3017520" cy="685800"/>
          </a:xfrm>
          <a:prstGeom prst="rect">
            <a:avLst/>
          </a:prstGeom>
          <a:solidFill>
            <a:srgbClr val="F9FAFB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41080" y="2468880"/>
            <a:ext cx="27432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1">
                <a:solidFill>
                  <a:srgbClr val="1F2937"/>
                </a:solidFill>
                <a:latin typeface="Malgun Gothic"/>
              </a:rPr>
              <a:t>실제 출시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154680"/>
            <a:ext cx="39319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31546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1F2937"/>
                </a:solidFill>
                <a:latin typeface="Malgun Gothic"/>
              </a:rPr>
              <a:t>2026 그랜저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0" y="3154680"/>
            <a:ext cx="39319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09160" y="31546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1F2937"/>
                </a:solidFill>
                <a:latin typeface="Malgun Gothic"/>
              </a:rPr>
              <a:t>연식변경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503920" y="3154680"/>
            <a:ext cx="30175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41080" y="3154680"/>
            <a:ext cx="27432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2563EB"/>
                </a:solidFill>
                <a:latin typeface="Malgun Gothic"/>
              </a:rPr>
              <a:t>2025-05-21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" y="3840480"/>
            <a:ext cx="39319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8404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1F2937"/>
                </a:solidFill>
                <a:latin typeface="Malgun Gothic"/>
              </a:rPr>
              <a:t>The 2026 쏘렌토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0" y="3840480"/>
            <a:ext cx="39319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709160" y="38404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1F2937"/>
                </a:solidFill>
                <a:latin typeface="Malgun Gothic"/>
              </a:rPr>
              <a:t>연식변경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503920" y="3840480"/>
            <a:ext cx="30175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41080" y="3840480"/>
            <a:ext cx="27432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2563EB"/>
                </a:solidFill>
                <a:latin typeface="Malgun Gothic"/>
              </a:rPr>
              <a:t>2025-07-14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4526280"/>
            <a:ext cx="39319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7240" y="45262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1">
                <a:solidFill>
                  <a:srgbClr val="1F2937"/>
                </a:solidFill>
                <a:latin typeface="Malgun Gothic"/>
              </a:rPr>
              <a:t>더 뉴 그랜저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572000" y="4526280"/>
            <a:ext cx="39319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709160" y="452628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0">
                <a:solidFill>
                  <a:srgbClr val="1F2937"/>
                </a:solidFill>
                <a:latin typeface="Malgun Gothic"/>
              </a:rPr>
              <a:t>부분변경(페이스리프트)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503920" y="4526280"/>
            <a:ext cx="301752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41080" y="4526280"/>
            <a:ext cx="27432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600" b="1">
                <a:solidFill>
                  <a:srgbClr val="2563EB"/>
                </a:solidFill>
                <a:latin typeface="Malgun Gothic"/>
              </a:rPr>
              <a:t>2026-05-14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534924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500" b="1">
                <a:solidFill>
                  <a:srgbClr val="6B7280"/>
                </a:solidFill>
                <a:latin typeface="Malgun Gothic"/>
              </a:rPr>
              <a:t>→ '2026 그랜저'와 '더 뉴 그랜저'는 완전히 다른 차입니다.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2600" b="1">
                <a:solidFill>
                  <a:srgbClr val="16A34A"/>
                </a:solidFill>
                <a:latin typeface="Malgun Gothic"/>
              </a:rPr>
              <a:t>✅ 2026 상반기 — 이미 출시된 차 (1/2)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234440"/>
            <a:ext cx="10881360" cy="258318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234440"/>
            <a:ext cx="63500" cy="2583180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344168"/>
            <a:ext cx="10332720" cy="23637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① KGM 무쏘 픽업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1월 5일   </a:t>
            </a:r>
            <a:r>
              <a:rPr sz="1300" b="1">
                <a:solidFill>
                  <a:srgbClr val="16A34A"/>
                </a:solidFill>
                <a:latin typeface="Malgun Gothic"/>
              </a:rPr>
              <a:t>🆕 신모델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정통 중형 픽업트럭 (코드명 Q300)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2.0L 가솔린 터보 217PS · 2.2L 디젤 202PS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가격: 가솔린 2,990만원~ / 디젤 약 3,170만원~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4000500"/>
            <a:ext cx="10881360" cy="258318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4000500"/>
            <a:ext cx="63500" cy="2583180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4110228"/>
            <a:ext cx="10332720" cy="23637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② 기아 셀토스 풀체인지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1월 27일   </a:t>
            </a:r>
            <a:r>
              <a:rPr sz="1300" b="1">
                <a:solidFill>
                  <a:srgbClr val="16A34A"/>
                </a:solidFill>
                <a:latin typeface="Malgun Gothic"/>
              </a:rPr>
              <a:t>🆕 6년 만의 완전변경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브랜드 최초 하이브리드 추가 (1.6T HEV, 141마력, 복합 약 19.5km/L)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실내 V2L(220V/3.52kW) 탑재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하이브리드 가격: 2,898만원~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2600" b="1">
                <a:solidFill>
                  <a:srgbClr val="16A34A"/>
                </a:solidFill>
                <a:latin typeface="Malgun Gothic"/>
              </a:rPr>
              <a:t>✅ 2026 상반기 — 이미 출시된 차 (2/2)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234440"/>
            <a:ext cx="10881360" cy="166116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234440"/>
            <a:ext cx="63500" cy="1661160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344168"/>
            <a:ext cx="10332720" cy="14417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③ 르노코리아 필랑트(FILANTE)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1월 공개 · 3월 인도   </a:t>
            </a:r>
            <a:r>
              <a:rPr sz="1300" b="1">
                <a:solidFill>
                  <a:srgbClr val="16A34A"/>
                </a:solidFill>
                <a:latin typeface="Malgun Gothic"/>
              </a:rPr>
              <a:t>🆕 플래그십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'오로라 프로젝트' 2번째 모델, 쿠페형 SUV (부산공장 생산)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E-TECH 풀하이브리드 (1.5T + 모터 2개, 약 250hp)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3078480"/>
            <a:ext cx="10881360" cy="166116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3078480"/>
            <a:ext cx="63500" cy="1661160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188208"/>
            <a:ext cx="10332720" cy="14417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④ 현대 그랜저 '더 뉴 그랜저'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5월 14일   </a:t>
            </a:r>
            <a:r>
              <a:rPr sz="1300" b="1">
                <a:solidFill>
                  <a:srgbClr val="16A34A"/>
                </a:solidFill>
                <a:latin typeface="Malgun Gothic"/>
              </a:rPr>
              <a:t>✨ 부분변경 · 출시 40주년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심리스 호라이즌 램프 유지, 헤드/테일램프 슬림화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AAOS 기반 플레오스 커넥트 인포테인먼트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ADAS 강화(HDA 비고속도로 확대, RCCA·SEA·PCA 추가) · PT 유지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4922520"/>
            <a:ext cx="10881360" cy="166116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" y="4922520"/>
            <a:ext cx="63500" cy="1661160"/>
          </a:xfrm>
          <a:prstGeom prst="rect">
            <a:avLst/>
          </a:prstGeom>
          <a:solidFill>
            <a:srgbClr val="16A3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5032248"/>
            <a:ext cx="10332720" cy="14417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🔵 GM 한국사업장 멀티브랜드</a:t>
            </a:r>
            <a:r>
              <a:rPr sz="1300" b="1">
                <a:solidFill>
                  <a:srgbClr val="16A34A"/>
                </a:solidFill>
                <a:latin typeface="Malgun Gothic"/>
              </a:rPr>
              <a:t>   상반기 일부 시작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GMC 도입: 아카디아, 캐니언(판매 중), 허머 EV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하반기 뷰익·중형 SUV 순차 투입 → 4브랜드 체제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2600" b="1">
                <a:solidFill>
                  <a:srgbClr val="D97706"/>
                </a:solidFill>
                <a:latin typeface="Malgun Gothic"/>
              </a:rPr>
              <a:t>🔜 2026 하반기 — 출시 예정 (1/2) · 예상치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234440"/>
            <a:ext cx="10881360" cy="258318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234440"/>
            <a:ext cx="63500" cy="258318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344168"/>
            <a:ext cx="10332720" cy="23637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⑤ 제네시스 GV80 하이브리드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약 9월 예정   </a:t>
            </a:r>
            <a:r>
              <a:rPr sz="1300" b="1">
                <a:solidFill>
                  <a:srgbClr val="D97706"/>
                </a:solidFill>
                <a:latin typeface="Malgun Gothic"/>
              </a:rPr>
              <a:t>🌟 브랜드 첫 하이브리드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2.5L 터보 4기통 가솔린 + 전기모터 2개, 약 360마력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풀체인지는 2028년 — 하이브리드는 페이스리프트에 먼저 탑재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4000500"/>
            <a:ext cx="10881360" cy="258318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4000500"/>
            <a:ext cx="63500" cy="258318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4110228"/>
            <a:ext cx="10332720" cy="23637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⑥ 제네시스 G80 하이브리드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약 12월 예정   </a:t>
            </a:r>
            <a:r>
              <a:rPr sz="1300" b="1">
                <a:solidFill>
                  <a:srgbClr val="D97706"/>
                </a:solidFill>
                <a:latin typeface="Malgun Gothic"/>
              </a:rPr>
              <a:t/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GV80와 동일 2.5T 하이브리드 공유, 복합연비 14km/L 이상 전망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출시 시기 '연말~2027 초'로 변동 가능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2600" b="1">
                <a:solidFill>
                  <a:srgbClr val="D97706"/>
                </a:solidFill>
                <a:latin typeface="Malgun Gothic"/>
              </a:rPr>
              <a:t>🔜 2026 하반기 — 출시 예정 (2/2) · 예상치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234440"/>
            <a:ext cx="10881360" cy="258318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40080" y="1234440"/>
            <a:ext cx="63500" cy="258318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344168"/>
            <a:ext cx="10332720" cy="23637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⑦ 현대 투싼 5세대 풀체인지 (NX5)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하반기 예정   </a:t>
            </a:r>
            <a:r>
              <a:rPr sz="1300" b="1">
                <a:solidFill>
                  <a:srgbClr val="D97706"/>
                </a:solidFill>
                <a:latin typeface="Malgun Gothic"/>
              </a:rPr>
              <a:t>🆕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신규 플랫폼, 차체 강성·실내 공간 확장 (휠베이스 약 2,800mm)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250" b="0">
                <a:solidFill>
                  <a:srgbClr val="6B7280"/>
                </a:solidFill>
                <a:latin typeface="Malgun Gothic"/>
              </a:rPr>
              <a:t>⚠️ 출시 시기 매체별로 상반기~2027 MY까지 갈림 / 디젤·HEV 출력 미확정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4000500"/>
            <a:ext cx="10881360" cy="2583180"/>
          </a:xfrm>
          <a:prstGeom prst="rect">
            <a:avLst/>
          </a:prstGeom>
          <a:solidFill>
            <a:srgbClr val="FFFFFF"/>
          </a:solidFill>
          <a:ln w="9525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4000500"/>
            <a:ext cx="63500" cy="2583180"/>
          </a:xfrm>
          <a:prstGeom prst="rect">
            <a:avLst/>
          </a:prstGeom>
          <a:solidFill>
            <a:srgbClr val="D977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4110228"/>
            <a:ext cx="10332720" cy="23637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700" b="1">
                <a:solidFill>
                  <a:srgbClr val="1F2937"/>
                </a:solidFill>
                <a:latin typeface="Malgun Gothic"/>
              </a:rPr>
              <a:t>⑧ 현대 싼타페 부분변경 (MX5 PE)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400" b="1">
                <a:solidFill>
                  <a:srgbClr val="2563EB"/>
                </a:solidFill>
                <a:latin typeface="Malgun Gothic"/>
              </a:rPr>
              <a:t>연말~2027 초   </a:t>
            </a:r>
            <a:r>
              <a:rPr sz="1300" b="1">
                <a:solidFill>
                  <a:srgbClr val="D97706"/>
                </a:solidFill>
                <a:latin typeface="Malgun Gothic"/>
              </a:rPr>
              <a:t>✨ 부분변경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350" b="0">
                <a:solidFill>
                  <a:srgbClr val="1F2937"/>
                </a:solidFill>
                <a:latin typeface="Malgun Gothic"/>
              </a:rPr>
              <a:t>• 논란이던 H자 전면 주간주행등 삭제, 테일게이트 디자인 정리</a:t>
            </a:r>
          </a:p>
          <a:p>
            <a:pPr algn="l">
              <a:lnSpc>
                <a:spcPct val="100000"/>
              </a:lnSpc>
              <a:spcAft>
                <a:spcPts val="200"/>
              </a:spcAft>
            </a:pPr>
            <a:r>
              <a:rPr sz="1250" b="0">
                <a:solidFill>
                  <a:srgbClr val="6B7280"/>
                </a:solidFill>
                <a:latin typeface="Malgun Gothic"/>
              </a:rPr>
              <a:t>⚠️ 스파이샷·렌더 기반 전망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6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000" b="1">
                <a:solidFill>
                  <a:srgbClr val="1F2937"/>
                </a:solidFill>
                <a:latin typeface="Malgun Gothic"/>
              </a:rPr>
              <a:t>📌 참고 / 한계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63040"/>
            <a:ext cx="10607040" cy="4114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600" b="1">
                <a:solidFill>
                  <a:srgbClr val="2563EB"/>
                </a:solidFill>
                <a:latin typeface="Malgun Gothic"/>
              </a:rPr>
              <a:t>•  </a:t>
            </a:r>
            <a:r>
              <a:rPr sz="1600" b="1">
                <a:solidFill>
                  <a:srgbClr val="1F2937"/>
                </a:solidFill>
                <a:latin typeface="Malgun Gothic"/>
              </a:rPr>
              <a:t>확정도 높음(현대차그룹 공식): </a:t>
            </a:r>
            <a:r>
              <a:rPr sz="1600" b="0">
                <a:solidFill>
                  <a:srgbClr val="1F2937"/>
                </a:solidFill>
                <a:latin typeface="Malgun Gothic"/>
              </a:rPr>
              <a:t>그랜저·쏘렌토 연식변경, 더 뉴 그랜저 페이스리프트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600" b="0">
                <a:solidFill>
                  <a:srgbClr val="6B7280"/>
                </a:solidFill>
                <a:latin typeface="Malgun Gothic"/>
              </a:rPr>
              <a:t/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600" b="1">
                <a:solidFill>
                  <a:srgbClr val="2563EB"/>
                </a:solidFill>
                <a:latin typeface="Malgun Gothic"/>
              </a:rPr>
              <a:t>•  </a:t>
            </a:r>
            <a:r>
              <a:rPr sz="1600" b="1">
                <a:solidFill>
                  <a:srgbClr val="1F2937"/>
                </a:solidFill>
                <a:latin typeface="Malgun Gothic"/>
              </a:rPr>
              <a:t>예상치(전문 매체): </a:t>
            </a:r>
            <a:r>
              <a:rPr sz="1600" b="0">
                <a:solidFill>
                  <a:srgbClr val="1F2937"/>
                </a:solidFill>
                <a:latin typeface="Malgun Gothic"/>
              </a:rPr>
              <a:t>제네시스 하이브리드 2종, 투싼·싼타페 → 출시일·사양 변동 가능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600" b="0">
                <a:solidFill>
                  <a:srgbClr val="6B7280"/>
                </a:solidFill>
                <a:latin typeface="Malgun Gothic"/>
              </a:rPr>
              <a:t/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600" b="1">
                <a:solidFill>
                  <a:srgbClr val="2563EB"/>
                </a:solidFill>
                <a:latin typeface="Malgun Gothic"/>
              </a:rPr>
              <a:t>•  </a:t>
            </a:r>
            <a:r>
              <a:rPr sz="1600" b="1">
                <a:solidFill>
                  <a:srgbClr val="1F2937"/>
                </a:solidFill>
                <a:latin typeface="Malgun Gothic"/>
              </a:rPr>
              <a:t>기각된 루머: </a:t>
            </a:r>
            <a:r>
              <a:rPr sz="1600" b="0">
                <a:solidFill>
                  <a:srgbClr val="1F2937"/>
                </a:solidFill>
                <a:latin typeface="Malgun Gothic"/>
              </a:rPr>
              <a:t>아반떼 8세대 2026 상반기설, 투싼 HEV 300마력설 (반증으로 제외)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600" b="0">
                <a:solidFill>
                  <a:srgbClr val="6B7280"/>
                </a:solidFill>
                <a:latin typeface="Malgun Gothic"/>
              </a:rPr>
              <a:t/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1600" b="1">
                <a:solidFill>
                  <a:srgbClr val="2563EB"/>
                </a:solidFill>
                <a:latin typeface="Malgun Gothic"/>
              </a:rPr>
              <a:t>•  </a:t>
            </a:r>
            <a:r>
              <a:rPr sz="1600" b="1">
                <a:solidFill>
                  <a:srgbClr val="1F2937"/>
                </a:solidFill>
                <a:latin typeface="Malgun Gothic"/>
              </a:rPr>
              <a:t>추가 조사 필요: </a:t>
            </a:r>
            <a:r>
              <a:rPr sz="1600" b="0">
                <a:solidFill>
                  <a:srgbClr val="1F2937"/>
                </a:solidFill>
                <a:latin typeface="Malgun Gothic"/>
              </a:rPr>
              <a:t>기아 K8·스포티지 페이스리프트, 텔루라이드 등 하반기 추가 신차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sz="600" b="0">
                <a:solidFill>
                  <a:srgbClr val="6B7280"/>
                </a:solidFill>
                <a:latin typeface="Malgun Gothic"/>
              </a:rPr>
              <a:t/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5943600"/>
            <a:ext cx="106070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300" b="0">
                <a:solidFill>
                  <a:srgbClr val="6B7280"/>
                </a:solidFill>
                <a:latin typeface="Malgun Gothic"/>
              </a:rPr>
              <a:t>본 정리는 2026-06-07 기준이며, 미출시 차량의 일정·사양은 향후 변동될 수 있습니다.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